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8" r:id="rId4"/>
    <p:sldId id="261" r:id="rId5"/>
    <p:sldId id="269" r:id="rId6"/>
    <p:sldId id="303" r:id="rId7"/>
    <p:sldId id="299" r:id="rId8"/>
    <p:sldId id="304" r:id="rId9"/>
    <p:sldId id="305" r:id="rId10"/>
    <p:sldId id="306" r:id="rId11"/>
    <p:sldId id="278" r:id="rId12"/>
    <p:sldId id="308" r:id="rId13"/>
    <p:sldId id="293" r:id="rId14"/>
    <p:sldId id="283" r:id="rId15"/>
    <p:sldId id="309" r:id="rId16"/>
    <p:sldId id="285" r:id="rId17"/>
    <p:sldId id="290" r:id="rId18"/>
    <p:sldId id="310" r:id="rId19"/>
    <p:sldId id="289" r:id="rId20"/>
    <p:sldId id="291" r:id="rId21"/>
    <p:sldId id="292" r:id="rId22"/>
    <p:sldId id="270" r:id="rId23"/>
    <p:sldId id="298" r:id="rId24"/>
    <p:sldId id="259" r:id="rId25"/>
    <p:sldId id="260" r:id="rId26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3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D437AE3-A021-4ED3-97A6-748271DF9F40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4188"/>
            <a:ext cx="2919413" cy="4953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E48EBC3-A44E-48FE-A49B-31248BBF5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88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248E0C73-010B-40AB-8E5C-17D90E6830A7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27BAC11-3962-42FA-9770-E7D11F7D13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30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>
                <a:latin typeface="+mn-ea"/>
              </a:rPr>
              <a:t>お</a:t>
            </a:r>
            <a:r>
              <a:rPr lang="ja-JP" altLang="en-US" dirty="0">
                <a:latin typeface="+mn-ea"/>
              </a:rPr>
              <a:t>話</a:t>
            </a:r>
            <a:r>
              <a:rPr lang="ja-JP" altLang="en-US" dirty="0" smtClean="0">
                <a:latin typeface="+mn-ea"/>
              </a:rPr>
              <a:t>をどんどん進めますよ。</a:t>
            </a:r>
            <a:endParaRPr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この</a:t>
            </a:r>
            <a:r>
              <a:rPr kumimoji="1" lang="ja-JP" altLang="en-US" dirty="0">
                <a:latin typeface="+mn-ea"/>
              </a:rPr>
              <a:t>写真</a:t>
            </a:r>
            <a:r>
              <a:rPr kumimoji="1" lang="ja-JP" altLang="en-US" dirty="0" smtClean="0">
                <a:latin typeface="+mn-ea"/>
              </a:rPr>
              <a:t>は一番使われている写真の一つです。</a:t>
            </a:r>
            <a:endParaRPr kumimoji="1" lang="en-US" altLang="ja-JP" dirty="0" smtClean="0">
              <a:latin typeface="+mn-ea"/>
            </a:endParaRPr>
          </a:p>
          <a:p>
            <a:r>
              <a:rPr kumimoji="1" lang="ja-JP" altLang="en-US" dirty="0" smtClean="0"/>
              <a:t>校舎のﾃﾞｻﾞｲﾝ一つとっても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おしゃれさが伝わると思います。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81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12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313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校章が決まりました。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ご覧頂いているのが校章です。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新校の元となる市立三校を表す　３つの花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この花は川口市の花の鉄砲ゆりで表現。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回りを取り囲む線は良く見ると　川口　と書いてある。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高等学校の　高　の文字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現在　在校する生徒のアイディアが元となっています。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校それぞれが、伝統を引き継ぎ、仲良く一つにまとまって、躍進して欲しい願いが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形となりました。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13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3302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14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151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15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438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16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2042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17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644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18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724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19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945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20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690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21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378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校章が決まりました。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ご覧頂いているのが校章です。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新校の元となる市立三校を表す　３つの花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この花は川口市の花の鉄砲ゆりで表現。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回りを取り囲む線は良く見ると　川口　と書いてある。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高等学校の　高　の文字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現在　在校する生徒のアイディアが元となっています。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校それぞれが、伝統を引き継ぎ、仲良く一つにまとまって、躍進して欲しい願いが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形となりました。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43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22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457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n-ea"/>
              </a:rPr>
              <a:t>お時間になりました。</a:t>
            </a:r>
            <a:endParaRPr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始めます。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●●と申します。</a:t>
            </a:r>
            <a:endParaRPr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よろしくお</a:t>
            </a:r>
            <a:r>
              <a:rPr kumimoji="1" lang="ja-JP" altLang="en-US" dirty="0">
                <a:latin typeface="+mn-ea"/>
              </a:rPr>
              <a:t>願</a:t>
            </a:r>
            <a:r>
              <a:rPr kumimoji="1" lang="ja-JP" altLang="en-US" dirty="0" smtClean="0">
                <a:latin typeface="+mn-ea"/>
              </a:rPr>
              <a:t>いいたします。</a:t>
            </a:r>
            <a:endParaRPr kumimoji="1" lang="en-US" altLang="ja-JP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23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781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n-ea"/>
              </a:rPr>
              <a:t>ところで、学校の名前は知っていますか？</a:t>
            </a:r>
            <a:endParaRPr kumimoji="1"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こういう</a:t>
            </a:r>
            <a:r>
              <a:rPr lang="ja-JP" altLang="en-US" dirty="0">
                <a:latin typeface="+mn-ea"/>
              </a:rPr>
              <a:t>名前</a:t>
            </a:r>
            <a:r>
              <a:rPr lang="ja-JP" altLang="en-US" dirty="0" smtClean="0">
                <a:latin typeface="+mn-ea"/>
              </a:rPr>
              <a:t>です。</a:t>
            </a:r>
            <a:endParaRPr lang="en-US" altLang="ja-JP" dirty="0" smtClean="0">
              <a:latin typeface="+mn-ea"/>
            </a:endParaRPr>
          </a:p>
          <a:p>
            <a:r>
              <a:rPr kumimoji="1" lang="ja-JP" altLang="en-US" dirty="0" smtClean="0">
                <a:latin typeface="+mn-ea"/>
              </a:rPr>
              <a:t>なんか</a:t>
            </a:r>
            <a:r>
              <a:rPr kumimoji="1" lang="ja-JP" altLang="en-US" dirty="0">
                <a:latin typeface="+mn-ea"/>
              </a:rPr>
              <a:t>物足</a:t>
            </a:r>
            <a:r>
              <a:rPr kumimoji="1" lang="ja-JP" altLang="en-US" dirty="0" smtClean="0">
                <a:latin typeface="+mn-ea"/>
              </a:rPr>
              <a:t>りないような</a:t>
            </a:r>
            <a:r>
              <a:rPr kumimoji="1" lang="ja-JP" altLang="en-US" dirty="0">
                <a:latin typeface="+mn-ea"/>
              </a:rPr>
              <a:t>気</a:t>
            </a:r>
            <a:r>
              <a:rPr kumimoji="1" lang="ja-JP" altLang="en-US" dirty="0" smtClean="0">
                <a:latin typeface="+mn-ea"/>
              </a:rPr>
              <a:t>もしますが、全国にこのような名前のつけ方の学校は全部で９</a:t>
            </a:r>
            <a:r>
              <a:rPr lang="ja-JP" altLang="en-US" dirty="0" smtClean="0">
                <a:latin typeface="+mn-ea"/>
              </a:rPr>
              <a:t>校あるらしいです。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24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82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校章が決まりました。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ご覧頂いているのが校章です。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新校の元となる市立三校を表す　３つの花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この花は川口市の花の鉄砲ゆりで表現。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回りを取り囲む線は良く見ると　川口　と書いてある。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高等学校の　高　の文字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現在　在校する生徒のアイディアが元となっています。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校それぞれが、伝統を引き継ぎ、仲良く一つにまとまって、躍進して欲しい願いが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形となりました。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289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644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60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94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36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10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30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最新のニュースから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2">
              <a:defRPr/>
            </a:pPr>
            <a:fld id="{93AACF4A-8CB1-4E98-A9C7-360E45999B36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62">
                <a:defRPr/>
              </a:pPr>
              <a:t>11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82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93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35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87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61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61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09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07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10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57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07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42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47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44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81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24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79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84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04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88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04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77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97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80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6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29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76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39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04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1E126-CA38-4356-92AE-3DEFFD5AAEC9}" type="datetimeFigureOut">
              <a:rPr kumimoji="1" lang="ja-JP" altLang="en-US" smtClean="0"/>
              <a:t>2022/2/3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6079-BA5D-4788-8BC5-17A4CE76B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8C46-A48B-4EF5-8361-F66A1DD6655F}" type="datetimeFigureOut">
              <a:rPr kumimoji="1" lang="ja-JP" altLang="en-US" smtClean="0"/>
              <a:pPr/>
              <a:t>2022/2/3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9A6C-2FD0-4929-96FC-240CE53E28B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89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20" y="5394765"/>
            <a:ext cx="1290955" cy="1259840"/>
          </a:xfrm>
          <a:prstGeom prst="rect">
            <a:avLst/>
          </a:prstGeom>
        </p:spPr>
      </p:pic>
      <p:pic>
        <p:nvPicPr>
          <p:cNvPr id="15" name="図 14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4" y="3859153"/>
            <a:ext cx="1290955" cy="1259840"/>
          </a:xfrm>
          <a:prstGeom prst="rect">
            <a:avLst/>
          </a:prstGeom>
        </p:spPr>
      </p:pic>
      <p:pic>
        <p:nvPicPr>
          <p:cNvPr id="16" name="図 15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67" y="6056590"/>
            <a:ext cx="1290955" cy="1259840"/>
          </a:xfrm>
          <a:prstGeom prst="rect">
            <a:avLst/>
          </a:prstGeom>
        </p:spPr>
      </p:pic>
      <p:pic>
        <p:nvPicPr>
          <p:cNvPr id="11" name="図 10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15" y="5221840"/>
            <a:ext cx="1290955" cy="1259840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5" y="2901292"/>
            <a:ext cx="1290955" cy="1259840"/>
          </a:xfrm>
          <a:prstGeom prst="rect">
            <a:avLst/>
          </a:prstGeom>
        </p:spPr>
      </p:pic>
      <p:pic>
        <p:nvPicPr>
          <p:cNvPr id="14" name="図 13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61" y="1386089"/>
            <a:ext cx="1290955" cy="1259840"/>
          </a:xfrm>
          <a:prstGeom prst="rect">
            <a:avLst/>
          </a:prstGeom>
        </p:spPr>
      </p:pic>
      <p:pic>
        <p:nvPicPr>
          <p:cNvPr id="13" name="図 12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20" y="592166"/>
            <a:ext cx="1290955" cy="1259840"/>
          </a:xfrm>
          <a:prstGeom prst="rect">
            <a:avLst/>
          </a:prstGeom>
        </p:spPr>
      </p:pic>
      <p:pic>
        <p:nvPicPr>
          <p:cNvPr id="9" name="図 8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498" y="2787596"/>
            <a:ext cx="1290955" cy="1259840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54" y="603769"/>
            <a:ext cx="1290955" cy="125984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-63297"/>
            <a:ext cx="12192000" cy="6858000"/>
          </a:xfrm>
          <a:prstGeom prst="rect">
            <a:avLst/>
          </a:prstGeom>
          <a:solidFill>
            <a:srgbClr val="000D42">
              <a:alpha val="85882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014583" y="2539658"/>
            <a:ext cx="6211570" cy="1261110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18288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 Pゴシック体S"/>
                <a:ea typeface="ＭＳ 明朝" panose="02020609040205080304" pitchFamily="17" charset="-128"/>
                <a:cs typeface="Times New Roman" panose="02020603050405020304" pitchFamily="18" charset="0"/>
              </a:rPr>
              <a:t>Kishikawa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3593759"/>
            <a:ext cx="12259264" cy="113474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60734" y="3288212"/>
            <a:ext cx="5454650" cy="1465580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freezing" dir="t"/>
          </a:scene3d>
          <a:sp3d prstMaterial="metal">
            <a:bevelT prst="angle"/>
            <a:bevelB w="114300" prst="artDeco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0" b="1" i="0" u="none" strike="noStrike" kern="100" cap="all" spc="0" normalizeH="0" baseline="0" noProof="0" dirty="0">
                <a:ln>
                  <a:noFill/>
                </a:ln>
                <a:solidFill>
                  <a:srgbClr val="244061"/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Ｋ</a:t>
            </a:r>
            <a:r>
              <a:rPr kumimoji="0" lang="en-US" sz="3600" b="1" i="0" u="none" strike="noStrike" kern="100" cap="all" spc="0" normalizeH="0" baseline="0" noProof="0" dirty="0">
                <a:ln>
                  <a:noFill/>
                </a:ln>
                <a:solidFill>
                  <a:srgbClr val="244061"/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Project</a:t>
            </a:r>
            <a:r>
              <a:rPr kumimoji="0" lang="ja-JP" altLang="en-US" sz="3600" b="1" i="0" u="none" strike="noStrike" kern="100" cap="all" spc="0" normalizeH="0" baseline="0" noProof="0" dirty="0">
                <a:ln>
                  <a:noFill/>
                </a:ln>
                <a:solidFill>
                  <a:srgbClr val="244061"/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0" lang="en-US" sz="3600" b="1" i="0" u="none" strike="noStrike" kern="100" cap="all" spc="0" normalizeH="0" baseline="0" noProof="0" dirty="0">
                <a:ln>
                  <a:noFill/>
                </a:ln>
                <a:solidFill>
                  <a:srgbClr val="244061"/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2022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0" y="209006"/>
            <a:ext cx="12027871" cy="20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0" y="6654605"/>
            <a:ext cx="12314469" cy="1406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1930627" y="45442"/>
            <a:ext cx="95349" cy="674926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138160" y="45442"/>
            <a:ext cx="27709" cy="68125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9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426552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保健室から　</a:t>
            </a:r>
            <a:r>
              <a:rPr lang="ja-JP" altLang="en-US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　　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　　　　　　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11~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1692" y="1593669"/>
            <a:ext cx="11339565" cy="491163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3600" b="1" dirty="0" smtClean="0">
                <a:solidFill>
                  <a:srgbClr val="002060"/>
                </a:solidFill>
              </a:rPr>
              <a:t>●朝ごはんをしっかり食べて！</a:t>
            </a:r>
            <a:endParaRPr kumimoji="1" lang="en-US" altLang="ja-JP" sz="3600" b="1" dirty="0" smtClean="0">
              <a:solidFill>
                <a:srgbClr val="002060"/>
              </a:solidFill>
            </a:endParaRPr>
          </a:p>
          <a:p>
            <a:r>
              <a:rPr kumimoji="1" lang="ja-JP" altLang="en-US" sz="3600" b="1" dirty="0" smtClean="0">
                <a:solidFill>
                  <a:srgbClr val="002060"/>
                </a:solidFill>
              </a:rPr>
              <a:t>●依存注意！　睡眠時間確保！</a:t>
            </a:r>
            <a:endParaRPr kumimoji="1" lang="en-US" altLang="ja-JP" sz="3600" b="1" dirty="0" smtClean="0">
              <a:solidFill>
                <a:srgbClr val="002060"/>
              </a:solidFill>
            </a:endParaRPr>
          </a:p>
          <a:p>
            <a:r>
              <a:rPr kumimoji="1" lang="ja-JP" altLang="en-US" sz="3600" b="1" dirty="0" smtClean="0">
                <a:solidFill>
                  <a:srgbClr val="002060"/>
                </a:solidFill>
              </a:rPr>
              <a:t>●緊急時の連絡体制</a:t>
            </a:r>
            <a:endParaRPr kumimoji="1" lang="en-US" altLang="ja-JP" sz="3600" b="1" dirty="0" smtClean="0">
              <a:solidFill>
                <a:srgbClr val="002060"/>
              </a:solidFill>
            </a:endParaRPr>
          </a:p>
          <a:p>
            <a:r>
              <a:rPr kumimoji="1" lang="ja-JP" altLang="en-US" sz="3600" b="1" dirty="0" smtClean="0">
                <a:solidFill>
                  <a:srgbClr val="002060"/>
                </a:solidFill>
              </a:rPr>
              <a:t>　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必ず</a:t>
            </a:r>
            <a:r>
              <a:rPr kumimoji="1" lang="ja-JP" altLang="en-US" sz="3600" b="1" dirty="0" smtClean="0">
                <a:solidFill>
                  <a:srgbClr val="002060"/>
                </a:solidFill>
              </a:rPr>
              <a:t>連絡が取れる電話番号のご提供をお願いします。</a:t>
            </a:r>
            <a:endParaRPr kumimoji="1" lang="en-US" altLang="ja-JP" sz="3600" b="1" dirty="0" smtClean="0">
              <a:solidFill>
                <a:srgbClr val="002060"/>
              </a:solidFill>
            </a:endParaRPr>
          </a:p>
          <a:p>
            <a:r>
              <a:rPr lang="ja-JP" altLang="en-US" sz="3600" b="1" dirty="0">
                <a:solidFill>
                  <a:srgbClr val="002060"/>
                </a:solidFill>
              </a:rPr>
              <a:t>　緊急時</a:t>
            </a:r>
            <a:r>
              <a:rPr lang="ja-JP" altLang="en-US" sz="3600" b="1" dirty="0" smtClean="0">
                <a:solidFill>
                  <a:srgbClr val="002060"/>
                </a:solidFill>
              </a:rPr>
              <a:t>は仕事先へも</a:t>
            </a:r>
            <a:r>
              <a:rPr lang="ja-JP" altLang="en-US" sz="3600" b="1" dirty="0">
                <a:solidFill>
                  <a:srgbClr val="002060"/>
                </a:solidFill>
              </a:rPr>
              <a:t>電話</a:t>
            </a:r>
            <a:r>
              <a:rPr lang="ja-JP" altLang="en-US" sz="3600" b="1" dirty="0" smtClean="0">
                <a:solidFill>
                  <a:srgbClr val="002060"/>
                </a:solidFill>
              </a:rPr>
              <a:t>します。</a:t>
            </a:r>
            <a:endParaRPr kumimoji="1" lang="en-US" altLang="ja-JP" sz="3600" b="1" dirty="0" smtClean="0">
              <a:solidFill>
                <a:srgbClr val="002060"/>
              </a:solidFill>
            </a:endParaRPr>
          </a:p>
          <a:p>
            <a:endParaRPr kumimoji="1" lang="en-US" altLang="ja-JP" sz="3600" b="1" dirty="0" smtClean="0">
              <a:solidFill>
                <a:srgbClr val="FF0000"/>
              </a:solidFill>
            </a:endParaRPr>
          </a:p>
          <a:p>
            <a:r>
              <a:rPr kumimoji="1" lang="ja-JP" altLang="en-US" sz="3600" b="1" dirty="0" smtClean="0">
                <a:solidFill>
                  <a:srgbClr val="FF0000"/>
                </a:solidFill>
              </a:rPr>
              <a:t>●アレルギー疾患調査票　</a:t>
            </a:r>
            <a:r>
              <a:rPr lang="ja-JP" altLang="en-US" sz="3600" b="1" dirty="0" smtClean="0">
                <a:solidFill>
                  <a:srgbClr val="002060"/>
                </a:solidFill>
              </a:rPr>
              <a:t>（すでに学校で報告済み）</a:t>
            </a:r>
            <a:endParaRPr kumimoji="1" lang="en-US" altLang="ja-JP" sz="3600" b="1" dirty="0" smtClean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・報告漏れ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等　学校へ連絡ください。</a:t>
            </a:r>
            <a:endParaRPr lang="en-US" altLang="ja-JP" sz="3600" b="1" dirty="0" smtClean="0">
              <a:solidFill>
                <a:srgbClr val="FF0000"/>
              </a:solidFill>
            </a:endParaRPr>
          </a:p>
          <a:p>
            <a:r>
              <a:rPr kumimoji="1" lang="ja-JP" altLang="en-US" sz="3600" b="1" dirty="0">
                <a:solidFill>
                  <a:srgbClr val="FF0000"/>
                </a:solidFill>
              </a:rPr>
              <a:t>　</a:t>
            </a:r>
            <a:endParaRPr kumimoji="1" lang="en-US" altLang="ja-JP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426552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保健室から　　　　　　　　　　　　　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12~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51692" y="1593668"/>
            <a:ext cx="11339565" cy="491163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●日本スポーツ健康センター　災害給付金　　　　　　 </a:t>
            </a:r>
            <a:r>
              <a:rPr kumimoji="1" lang="ja-JP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・適応範囲　学校の管理下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・４６０円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●アレルギー対応（市教育委員会より）　　　　　　　　　</a:t>
            </a:r>
            <a:r>
              <a:rPr kumimoji="1" lang="ja-JP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・給食での食材の提供について　等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・情報の提供の仕方等　　　　　　　　　　　　　　　　　　</a:t>
            </a:r>
            <a:r>
              <a:rPr lang="ja-JP" altLang="en-US" sz="3600" b="1" dirty="0" err="1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ｐ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・給食費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について等　　　　　　　　　　　　　　　　　　　</a:t>
            </a:r>
            <a:r>
              <a:rPr lang="ja-JP" altLang="en-US" sz="3600" b="1" dirty="0" err="1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ｐ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17~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□虫歯、視力の低下は治療検査を始めてください！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0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348175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一日入学　　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3/24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（木）　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13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：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30~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19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1692" y="1397725"/>
            <a:ext cx="11339565" cy="11364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口座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振替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依頼書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を忘れずに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●学力検査を実施します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ホームベース 5"/>
          <p:cNvSpPr/>
          <p:nvPr/>
        </p:nvSpPr>
        <p:spPr>
          <a:xfrm>
            <a:off x="351692" y="3501346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入学式　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4/8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（金）　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12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：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15~</a:t>
            </a:r>
            <a:r>
              <a:rPr kumimoji="1" lang="en-US" altLang="ja-JP" sz="28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クラス発表</a:t>
            </a:r>
            <a:r>
              <a:rPr kumimoji="1" lang="en-US" altLang="ja-JP" sz="28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20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1692" y="4577022"/>
            <a:ext cx="11339565" cy="1306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家庭調査表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災害等緊急時生徒個票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忘れずに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●保護者の参加　ご</a:t>
            </a:r>
            <a:r>
              <a:rPr lang="ja-JP" altLang="en-US" sz="3600" b="1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家庭１名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まで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5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ホームベース 4"/>
          <p:cNvSpPr/>
          <p:nvPr/>
        </p:nvSpPr>
        <p:spPr>
          <a:xfrm>
            <a:off x="194937" y="285581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ＰＴＡ関連　　　　　　　　　　　　　　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21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5566" y="1606731"/>
            <a:ext cx="11339565" cy="49377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●新たな取り組み　</a:t>
            </a:r>
            <a:r>
              <a:rPr lang="ja-JP" altLang="en-US" sz="4800" b="1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＜３つの見直し＞</a:t>
            </a:r>
            <a:endParaRPr lang="en-US" altLang="ja-JP" sz="4800" b="1" dirty="0" smtClean="0">
              <a:solidFill>
                <a:srgbClr val="FF000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4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１：活動内容････活動の精選</a:t>
            </a:r>
            <a:endParaRPr lang="en-US" altLang="ja-JP" sz="54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4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２：会　　　費････会費負担の軽減</a:t>
            </a:r>
            <a:endParaRPr lang="en-US" altLang="ja-JP" sz="54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54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３：組　　　織････規約、人員、体制</a:t>
            </a:r>
            <a:endParaRPr lang="en-US" altLang="ja-JP" sz="54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  <a:defRPr/>
            </a:pPr>
            <a:endParaRPr lang="en-US" altLang="ja-JP" sz="54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54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＊</a:t>
            </a:r>
            <a:r>
              <a:rPr lang="ja-JP" altLang="en-US" sz="5400" b="1" spc="300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ＰＴＡ</a:t>
            </a:r>
            <a:r>
              <a:rPr lang="ja-JP" altLang="en-US" sz="54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保険</a:t>
            </a:r>
            <a:endParaRPr lang="en-US" altLang="ja-JP" sz="54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330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348175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学校運営協議会　　　　　　　　　　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22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1692" y="1397725"/>
            <a:ext cx="11339565" cy="11364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●協議会は教育委員会及び校長に意見を述べることができる。運営の改善、生徒の健全育成に取り組む。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ホームベース 5"/>
          <p:cNvSpPr/>
          <p:nvPr/>
        </p:nvSpPr>
        <p:spPr>
          <a:xfrm>
            <a:off x="351692" y="2605285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学校</a:t>
            </a:r>
            <a:r>
              <a:rPr lang="ja-JP" altLang="en-US" sz="4000" b="1" dirty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応援団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　　　　　　　　　　　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23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1692" y="3555607"/>
            <a:ext cx="11339565" cy="1306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●学校の教育活動を応援し、学校をお手伝する活動。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●事前登録制　用紙あり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351692" y="4730257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noProof="0" dirty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後援会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　　　　　　　　　　　　　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なし　　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1692" y="5609488"/>
            <a:ext cx="11339565" cy="13067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●本校には、後援会があります。卒業生徒を主にして、会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員を募っています。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61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308987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事務関係　①：口座振替手続き　　　　　　　　　　</a:t>
            </a:r>
            <a:r>
              <a:rPr lang="ja-JP" altLang="en-US" sz="4000" b="1" dirty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別紙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58" y="1473891"/>
            <a:ext cx="5507032" cy="521350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56" y="1448555"/>
            <a:ext cx="5828612" cy="3946405"/>
          </a:xfrm>
          <a:prstGeom prst="rect">
            <a:avLst/>
          </a:prstGeom>
        </p:spPr>
      </p:pic>
      <p:sp>
        <p:nvSpPr>
          <p:cNvPr id="2" name="楕円 1"/>
          <p:cNvSpPr/>
          <p:nvPr/>
        </p:nvSpPr>
        <p:spPr>
          <a:xfrm>
            <a:off x="4232787" y="4844845"/>
            <a:ext cx="1504336" cy="67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0000"/>
                </a:solidFill>
              </a:rPr>
              <a:t>２枚目の押印は不要です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28569" y="1318386"/>
            <a:ext cx="5502413" cy="8761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枚綴りとなっていますが、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「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枚綴り」です。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988628" y="5517241"/>
            <a:ext cx="4612225" cy="8443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資料</a:t>
            </a:r>
            <a:r>
              <a:rPr kumimoji="1" lang="ja-JP" altLang="en-US" dirty="0" smtClean="0"/>
              <a:t>には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枚</a:t>
            </a:r>
            <a:r>
              <a:rPr kumimoji="1" lang="ja-JP" altLang="en-US" dirty="0" smtClean="0"/>
              <a:t>綴りと案内</a:t>
            </a:r>
            <a:r>
              <a:rPr kumimoji="1" lang="ja-JP" altLang="en-US" dirty="0" smtClean="0"/>
              <a:t>されていますが</a:t>
            </a:r>
            <a:r>
              <a:rPr kumimoji="1" lang="ja-JP" altLang="en-US" dirty="0" smtClean="0"/>
              <a:t>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実際は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「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枚綴り」です。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1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374301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事務関係　②：</a:t>
            </a:r>
            <a:r>
              <a:rPr lang="ja-JP" altLang="en-US" sz="4000" b="1" dirty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就</a:t>
            </a:r>
            <a:r>
              <a:rPr lang="ja-JP" altLang="en-US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学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援助について　　　　　　　　</a:t>
            </a:r>
            <a:r>
              <a:rPr lang="ja-JP" altLang="en-US" sz="4000" b="1" dirty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別紙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1692" y="2416629"/>
            <a:ext cx="11339565" cy="4114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●新規申請される方は、現在　在学中の小学校学級担任にお問い合わせください。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＊詳細は</a:t>
            </a:r>
            <a:r>
              <a:rPr lang="ja-JP" altLang="en-US" sz="3600" b="1" u="sng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オレンジ色の用紙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をご覧ください。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dirty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●ご不明な点は学校事務室までご連絡ください。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86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490359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事務関係　③：教材費等　　　　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lang="en-US" altLang="ja-JP" sz="4000" b="1" noProof="0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1</a:t>
            </a:r>
            <a:r>
              <a:rPr lang="en-US" altLang="ja-JP" sz="4000" b="1" noProof="0" dirty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8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1692" y="1933303"/>
            <a:ext cx="11339565" cy="1136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●教材費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Ｒ３の場合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815699"/>
              </p:ext>
            </p:extLst>
          </p:nvPr>
        </p:nvGraphicFramePr>
        <p:xfrm>
          <a:off x="351692" y="2511018"/>
          <a:ext cx="11339564" cy="236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891">
                  <a:extLst>
                    <a:ext uri="{9D8B030D-6E8A-4147-A177-3AD203B41FA5}">
                      <a16:colId xmlns:a16="http://schemas.microsoft.com/office/drawing/2014/main" val="3117418238"/>
                    </a:ext>
                  </a:extLst>
                </a:gridCol>
                <a:gridCol w="2834891">
                  <a:extLst>
                    <a:ext uri="{9D8B030D-6E8A-4147-A177-3AD203B41FA5}">
                      <a16:colId xmlns:a16="http://schemas.microsoft.com/office/drawing/2014/main" val="729896418"/>
                    </a:ext>
                  </a:extLst>
                </a:gridCol>
                <a:gridCol w="3098463">
                  <a:extLst>
                    <a:ext uri="{9D8B030D-6E8A-4147-A177-3AD203B41FA5}">
                      <a16:colId xmlns:a16="http://schemas.microsoft.com/office/drawing/2014/main" val="2029621896"/>
                    </a:ext>
                  </a:extLst>
                </a:gridCol>
                <a:gridCol w="2571319">
                  <a:extLst>
                    <a:ext uri="{9D8B030D-6E8A-4147-A177-3AD203B41FA5}">
                      <a16:colId xmlns:a16="http://schemas.microsoft.com/office/drawing/2014/main" val="3239734543"/>
                    </a:ext>
                  </a:extLst>
                </a:gridCol>
              </a:tblGrid>
              <a:tr h="3940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項目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金額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主な品名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その他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036416"/>
                  </a:ext>
                </a:extLst>
              </a:tr>
              <a:tr h="3940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１年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35,200</a:t>
                      </a:r>
                      <a:r>
                        <a:rPr kumimoji="1" lang="ja-JP" altLang="en-US" dirty="0" smtClean="0"/>
                        <a:t>　　＊</a:t>
                      </a:r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ワーク・校外学習活動費　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調整中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007452"/>
                  </a:ext>
                </a:extLst>
              </a:tr>
              <a:tr h="3940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２年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27,300</a:t>
                      </a:r>
                      <a:r>
                        <a:rPr kumimoji="1" lang="ja-JP" altLang="en-US" dirty="0" smtClean="0"/>
                        <a:t>　　＊</a:t>
                      </a:r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ワーク・校外学習活動費　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調整中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374569"/>
                  </a:ext>
                </a:extLst>
              </a:tr>
              <a:tr h="3940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３年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29,400</a:t>
                      </a:r>
                      <a:r>
                        <a:rPr kumimoji="1" lang="ja-JP" altLang="en-US" dirty="0" smtClean="0"/>
                        <a:t>　　＊</a:t>
                      </a:r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ワーク・校外学習活動費　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調整中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17103"/>
                  </a:ext>
                </a:extLst>
              </a:tr>
              <a:tr h="3940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５組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21,600</a:t>
                      </a:r>
                      <a:r>
                        <a:rPr kumimoji="1" lang="ja-JP" altLang="en-US" dirty="0" smtClean="0"/>
                        <a:t>　　＊</a:t>
                      </a:r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ワーク・校外学習活動費　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調整中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62528"/>
                  </a:ext>
                </a:extLst>
              </a:tr>
              <a:tr h="3940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共通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4,200</a:t>
                      </a:r>
                      <a:r>
                        <a:rPr kumimoji="1" lang="ja-JP" altLang="en-US" dirty="0" smtClean="0"/>
                        <a:t>　　＊</a:t>
                      </a:r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ＰＴＡ会費、生徒会費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調整中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296320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44379" y="4875397"/>
            <a:ext cx="11778915" cy="177359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＊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：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GIGA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PC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導入により、Ｒ４より、教材の内訳が変わります。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Rockwell"/>
                <a:ea typeface="ＭＳ Ｐゴシック" panose="020B0600070205080204" pitchFamily="50" charset="-128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GIGA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PC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に搭載されるコンテンツにある物の購入品は縮小し、</a:t>
            </a:r>
            <a:r>
              <a:rPr lang="ja-JP" altLang="en-US" sz="2400" dirty="0" smtClean="0">
                <a:solidFill>
                  <a:prstClr val="black"/>
                </a:solidFill>
                <a:latin typeface="Rockwell"/>
                <a:ea typeface="ＭＳ Ｐゴシック" panose="020B0600070205080204" pitchFamily="50" charset="-128"/>
              </a:rPr>
              <a:t>ＧＩＧＡ　ＰＣ導入により、</a:t>
            </a:r>
            <a:endParaRPr lang="en-US" altLang="ja-JP" sz="2400" dirty="0" smtClean="0">
              <a:solidFill>
                <a:prstClr val="black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Rockwell"/>
                <a:ea typeface="ＭＳ Ｐゴシック" panose="020B0600070205080204" pitchFamily="50" charset="-128"/>
              </a:rPr>
              <a:t>　　新たに用意する教材を含め、現在調整中です。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Rockwell"/>
                <a:ea typeface="ＭＳ Ｐゴシック" panose="020B0600070205080204" pitchFamily="50" charset="-128"/>
              </a:rPr>
              <a:t>＊</a:t>
            </a:r>
            <a:r>
              <a:rPr lang="en-US" altLang="ja-JP" sz="2400" dirty="0" smtClean="0">
                <a:solidFill>
                  <a:prstClr val="black"/>
                </a:solidFill>
                <a:latin typeface="Rockwell"/>
                <a:ea typeface="ＭＳ Ｐゴシック" panose="020B0600070205080204" pitchFamily="50" charset="-128"/>
              </a:rPr>
              <a:t>2</a:t>
            </a:r>
            <a:r>
              <a:rPr lang="ja-JP" altLang="en-US" sz="2400" dirty="0" smtClean="0">
                <a:solidFill>
                  <a:prstClr val="black"/>
                </a:solidFill>
                <a:latin typeface="Rockwell"/>
                <a:ea typeface="ＭＳ Ｐゴシック" panose="020B0600070205080204" pitchFamily="50" charset="-128"/>
              </a:rPr>
              <a:t>：ＰＴＡ会費も現在のところ、</a:t>
            </a:r>
            <a:r>
              <a:rPr lang="ja-JP" altLang="en-US" sz="2400" dirty="0">
                <a:solidFill>
                  <a:prstClr val="black"/>
                </a:solidFill>
                <a:latin typeface="Rockwell"/>
                <a:ea typeface="ＭＳ Ｐゴシック" panose="020B0600070205080204" pitchFamily="50" charset="-128"/>
              </a:rPr>
              <a:t>調整中</a:t>
            </a:r>
            <a:r>
              <a:rPr lang="ja-JP" altLang="en-US" sz="2400" dirty="0" smtClean="0">
                <a:solidFill>
                  <a:prstClr val="black"/>
                </a:solidFill>
                <a:latin typeface="Rockwell"/>
                <a:ea typeface="ＭＳ Ｐゴシック" panose="020B0600070205080204" pitchFamily="50" charset="-128"/>
              </a:rPr>
              <a:t>です。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86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490359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事務関係　④：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修学旅行等　　　　　　　　　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資料</a:t>
            </a:r>
            <a:r>
              <a:rPr lang="ja-JP" altLang="en-US" sz="4000" b="1" dirty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な</a:t>
            </a:r>
            <a:r>
              <a:rPr lang="ja-JP" altLang="en-US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し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1692" y="1515979"/>
            <a:ext cx="11339565" cy="51856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●修学旅行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Ｒ３の場合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担当する旅行代理店（ＪＴＢ）と保護者が個人契約を結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び積み立てすることが可能です。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＊積み立て契約しないで、一括払いも可能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Ｒ３の場合、一人当たり　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61,000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円以内で収まっています。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積み立ての１学年秋口から始まります。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月</a:t>
            </a: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5,000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円の積み立てとなっていました。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詳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しくは、１学期末保護者会にて、説明会があります。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6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465740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 smtClean="0">
                <a:ln/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連絡先（メール・電話番号）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登録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4000" b="1" noProof="0" dirty="0" smtClean="0">
                <a:ln/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別紙（黄色の紙）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51692" y="2103120"/>
            <a:ext cx="11457131" cy="458506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4800" b="1" dirty="0">
                <a:solidFill>
                  <a:srgbClr val="002060"/>
                </a:solidFill>
              </a:rPr>
              <a:t>今後</a:t>
            </a:r>
            <a:r>
              <a:rPr lang="ja-JP" altLang="en-US" sz="4800" b="1" dirty="0" smtClean="0">
                <a:solidFill>
                  <a:srgbClr val="002060"/>
                </a:solidFill>
              </a:rPr>
              <a:t>の</a:t>
            </a:r>
            <a:r>
              <a:rPr kumimoji="1" lang="ja-JP" altLang="en-US" sz="4800" b="1" dirty="0" smtClean="0">
                <a:solidFill>
                  <a:srgbClr val="002060"/>
                </a:solidFill>
              </a:rPr>
              <a:t>予定を変更する事態も予想されます</a:t>
            </a:r>
            <a:endParaRPr kumimoji="1" lang="en-US" altLang="ja-JP" sz="4800" b="1" dirty="0" smtClean="0">
              <a:solidFill>
                <a:srgbClr val="002060"/>
              </a:solidFill>
            </a:endParaRPr>
          </a:p>
          <a:p>
            <a:endParaRPr lang="en-US" altLang="ja-JP" sz="4800" b="1" dirty="0" smtClean="0">
              <a:solidFill>
                <a:srgbClr val="002060"/>
              </a:solidFill>
            </a:endParaRPr>
          </a:p>
          <a:p>
            <a:r>
              <a:rPr lang="ja-JP" altLang="en-US" sz="4800" b="1" dirty="0" smtClean="0">
                <a:solidFill>
                  <a:srgbClr val="002060"/>
                </a:solidFill>
              </a:rPr>
              <a:t>①変更は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メール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とＨＰ</a:t>
            </a:r>
            <a:r>
              <a:rPr lang="ja-JP" altLang="en-US" sz="4800" b="1" dirty="0" smtClean="0">
                <a:solidFill>
                  <a:srgbClr val="002060"/>
                </a:solidFill>
              </a:rPr>
              <a:t>でご案内します！</a:t>
            </a:r>
            <a:endParaRPr lang="en-US" altLang="ja-JP" sz="4800" b="1" dirty="0" smtClean="0">
              <a:solidFill>
                <a:srgbClr val="002060"/>
              </a:solidFill>
            </a:endParaRPr>
          </a:p>
          <a:p>
            <a:r>
              <a:rPr lang="ja-JP" altLang="en-US" sz="4800" b="1" dirty="0" smtClean="0">
                <a:solidFill>
                  <a:srgbClr val="002060"/>
                </a:solidFill>
              </a:rPr>
              <a:t>②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兄・姉が在校</a:t>
            </a:r>
            <a:r>
              <a:rPr lang="ja-JP" altLang="en-US" sz="4800" b="1" dirty="0" smtClean="0">
                <a:solidFill>
                  <a:srgbClr val="002060"/>
                </a:solidFill>
              </a:rPr>
              <a:t>していても！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追加登録を！</a:t>
            </a:r>
            <a:endParaRPr lang="en-US" altLang="ja-JP" sz="4800" b="1" dirty="0" smtClean="0">
              <a:solidFill>
                <a:srgbClr val="FF0000"/>
              </a:solidFill>
            </a:endParaRPr>
          </a:p>
          <a:p>
            <a:r>
              <a:rPr lang="ja-JP" altLang="en-US" sz="4800" b="1" dirty="0" smtClean="0">
                <a:solidFill>
                  <a:srgbClr val="002060"/>
                </a:solidFill>
              </a:rPr>
              <a:t>③</a:t>
            </a:r>
            <a:r>
              <a:rPr lang="ja-JP" altLang="en-US" sz="4800" b="1" dirty="0">
                <a:solidFill>
                  <a:srgbClr val="FF0000"/>
                </a:solidFill>
              </a:rPr>
              <a:t>黄色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の</a:t>
            </a:r>
            <a:r>
              <a:rPr lang="ja-JP" altLang="en-US" sz="4800" b="1" dirty="0">
                <a:solidFill>
                  <a:srgbClr val="FF0000"/>
                </a:solidFill>
              </a:rPr>
              <a:t>紙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のＱＲコードから！</a:t>
            </a:r>
            <a:endParaRPr lang="en-US" altLang="ja-JP" sz="4800" b="1" dirty="0" smtClean="0">
              <a:solidFill>
                <a:srgbClr val="002060"/>
              </a:solidFill>
            </a:endParaRPr>
          </a:p>
          <a:p>
            <a:endParaRPr kumimoji="1" lang="en-US" altLang="ja-JP" sz="4800" b="1" dirty="0" smtClean="0">
              <a:solidFill>
                <a:srgbClr val="FF0000"/>
              </a:solidFill>
            </a:endParaRPr>
          </a:p>
          <a:p>
            <a:endParaRPr kumimoji="1" lang="ja-JP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9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/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20" y="5394765"/>
            <a:ext cx="1290955" cy="1259840"/>
          </a:xfrm>
          <a:prstGeom prst="rect">
            <a:avLst/>
          </a:prstGeom>
        </p:spPr>
      </p:pic>
      <p:pic>
        <p:nvPicPr>
          <p:cNvPr id="15" name="図 14"/>
          <p:cNvPicPr/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4" y="3859153"/>
            <a:ext cx="1290955" cy="1259840"/>
          </a:xfrm>
          <a:prstGeom prst="rect">
            <a:avLst/>
          </a:prstGeom>
        </p:spPr>
      </p:pic>
      <p:pic>
        <p:nvPicPr>
          <p:cNvPr id="16" name="図 15"/>
          <p:cNvPicPr/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67" y="6056590"/>
            <a:ext cx="1290955" cy="1259840"/>
          </a:xfrm>
          <a:prstGeom prst="rect">
            <a:avLst/>
          </a:prstGeom>
        </p:spPr>
      </p:pic>
      <p:pic>
        <p:nvPicPr>
          <p:cNvPr id="11" name="図 10"/>
          <p:cNvPicPr/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15" y="5221840"/>
            <a:ext cx="1290955" cy="1259840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55" y="2901292"/>
            <a:ext cx="1290955" cy="1259840"/>
          </a:xfrm>
          <a:prstGeom prst="rect">
            <a:avLst/>
          </a:prstGeom>
        </p:spPr>
      </p:pic>
      <p:pic>
        <p:nvPicPr>
          <p:cNvPr id="14" name="図 13"/>
          <p:cNvPicPr/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61" y="1386089"/>
            <a:ext cx="1290955" cy="1259840"/>
          </a:xfrm>
          <a:prstGeom prst="rect">
            <a:avLst/>
          </a:prstGeom>
        </p:spPr>
      </p:pic>
      <p:pic>
        <p:nvPicPr>
          <p:cNvPr id="13" name="図 12"/>
          <p:cNvPicPr/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20" y="592166"/>
            <a:ext cx="1290955" cy="1259840"/>
          </a:xfrm>
          <a:prstGeom prst="rect">
            <a:avLst/>
          </a:prstGeom>
        </p:spPr>
      </p:pic>
      <p:pic>
        <p:nvPicPr>
          <p:cNvPr id="9" name="図 8"/>
          <p:cNvPicPr/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498" y="2787596"/>
            <a:ext cx="1290955" cy="1259840"/>
          </a:xfrm>
          <a:prstGeom prst="rect">
            <a:avLst/>
          </a:prstGeom>
        </p:spPr>
      </p:pic>
      <p:pic>
        <p:nvPicPr>
          <p:cNvPr id="4" name="図 3"/>
          <p:cNvPicPr/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54" y="603769"/>
            <a:ext cx="1290955" cy="125984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-63297"/>
            <a:ext cx="12192000" cy="6858000"/>
          </a:xfrm>
          <a:prstGeom prst="rect">
            <a:avLst/>
          </a:prstGeom>
          <a:solidFill>
            <a:srgbClr val="000D42">
              <a:alpha val="85882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-130629" y="2539658"/>
            <a:ext cx="13356782" cy="1261110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1828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 Pゴシック体S"/>
                <a:ea typeface="ＭＳ 明朝" panose="02020609040205080304" pitchFamily="17" charset="-128"/>
                <a:cs typeface="Times New Roman" panose="02020603050405020304" pitchFamily="18" charset="0"/>
              </a:rPr>
              <a:t>Kishikawa</a:t>
            </a:r>
            <a:r>
              <a:rPr kumimoji="0" lang="ja-JP" altLang="en-US" sz="4800" kern="100" dirty="0">
                <a:solidFill>
                  <a:srgbClr val="FFFFFF"/>
                </a:solidFill>
                <a:latin typeface="AR Pゴシック体S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4800" kern="100" dirty="0" smtClean="0">
                <a:solidFill>
                  <a:srgbClr val="FFFFFF"/>
                </a:solidFill>
                <a:latin typeface="AR Pゴシック体S"/>
                <a:ea typeface="ＭＳ 明朝" panose="02020609040205080304" pitchFamily="17" charset="-128"/>
                <a:cs typeface="Times New Roman" panose="02020603050405020304" pitchFamily="18" charset="0"/>
              </a:rPr>
              <a:t>junior high school</a:t>
            </a:r>
          </a:p>
          <a:p>
            <a:pPr marL="0" marR="0" lvl="0" indent="1828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3593759"/>
            <a:ext cx="12259264" cy="113474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60734" y="3288212"/>
            <a:ext cx="5454650" cy="1465580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freezing" dir="t"/>
          </a:scene3d>
          <a:sp3d prstMaterial="metal">
            <a:bevelT prst="angle"/>
            <a:bevelB w="114300" prst="artDeco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0" b="1" i="0" u="none" strike="noStrike" kern="100" cap="all" spc="0" normalizeH="0" baseline="0" noProof="0" dirty="0">
                <a:ln>
                  <a:noFill/>
                </a:ln>
                <a:solidFill>
                  <a:srgbClr val="244061"/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Ｋ</a:t>
            </a:r>
            <a:r>
              <a:rPr kumimoji="0" lang="en-US" sz="3600" b="1" i="0" u="none" strike="noStrike" kern="100" cap="all" spc="0" normalizeH="0" baseline="0" noProof="0" dirty="0">
                <a:ln>
                  <a:noFill/>
                </a:ln>
                <a:solidFill>
                  <a:srgbClr val="244061"/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Project</a:t>
            </a:r>
            <a:r>
              <a:rPr kumimoji="0" lang="ja-JP" altLang="en-US" sz="3600" b="1" i="0" u="none" strike="noStrike" kern="100" cap="all" spc="0" normalizeH="0" baseline="0" noProof="0" dirty="0">
                <a:ln>
                  <a:noFill/>
                </a:ln>
                <a:solidFill>
                  <a:srgbClr val="244061"/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0" lang="en-US" sz="3600" b="1" i="0" u="none" strike="noStrike" kern="100" cap="all" spc="0" normalizeH="0" baseline="0" noProof="0" dirty="0">
                <a:ln>
                  <a:noFill/>
                </a:ln>
                <a:solidFill>
                  <a:srgbClr val="244061"/>
                </a:solidFill>
                <a:effectLst>
                  <a:outerShdw blurRad="19685" dist="12700" dir="5400000" algn="tl">
                    <a:srgbClr val="4F81BD">
                      <a:satMod val="130000"/>
                      <a:alpha val="60000"/>
                    </a:srgbClr>
                  </a:outerShdw>
                  <a:reflection blurRad="9995" stA="55000" endPos="48000" dist="495" dir="5400000" sy="-100000" algn="bl"/>
                </a:effectLst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2022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0" y="209006"/>
            <a:ext cx="12027871" cy="200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0" y="6654605"/>
            <a:ext cx="12314469" cy="1406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1814752" y="45442"/>
            <a:ext cx="100583" cy="691806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138160" y="45442"/>
            <a:ext cx="27709" cy="68125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0" y="657602"/>
            <a:ext cx="7043722" cy="1071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Ｒ４入学  新入生　保護者説明会</a:t>
            </a:r>
            <a:endParaRPr kumimoji="1" lang="ja-JP" altLang="en-US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53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230610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持ち物（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提出物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）　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422407"/>
              </p:ext>
            </p:extLst>
          </p:nvPr>
        </p:nvGraphicFramePr>
        <p:xfrm>
          <a:off x="351692" y="1750628"/>
          <a:ext cx="11422965" cy="4907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222">
                  <a:extLst>
                    <a:ext uri="{9D8B030D-6E8A-4147-A177-3AD203B41FA5}">
                      <a16:colId xmlns:a16="http://schemas.microsoft.com/office/drawing/2014/main" val="3228551969"/>
                    </a:ext>
                  </a:extLst>
                </a:gridCol>
                <a:gridCol w="6349554">
                  <a:extLst>
                    <a:ext uri="{9D8B030D-6E8A-4147-A177-3AD203B41FA5}">
                      <a16:colId xmlns:a16="http://schemas.microsoft.com/office/drawing/2014/main" val="833156464"/>
                    </a:ext>
                  </a:extLst>
                </a:gridCol>
                <a:gridCol w="1702189">
                  <a:extLst>
                    <a:ext uri="{9D8B030D-6E8A-4147-A177-3AD203B41FA5}">
                      <a16:colId xmlns:a16="http://schemas.microsoft.com/office/drawing/2014/main" val="4019574486"/>
                    </a:ext>
                  </a:extLst>
                </a:gridCol>
              </a:tblGrid>
              <a:tr h="8422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月日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提出物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/>
                        <a:t>その他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767811"/>
                  </a:ext>
                </a:extLst>
              </a:tr>
              <a:tr h="14281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一日入学</a:t>
                      </a:r>
                      <a:endParaRPr kumimoji="1" lang="en-US" altLang="ja-JP" sz="3600" dirty="0" smtClean="0"/>
                    </a:p>
                    <a:p>
                      <a:pPr algn="ctr"/>
                      <a:r>
                        <a:rPr kumimoji="1" lang="ja-JP" altLang="en-US" sz="3600" dirty="0" smtClean="0"/>
                        <a:t>３月２４日（木）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①口座振替依頼書</a:t>
                      </a:r>
                      <a:endParaRPr kumimoji="1" lang="en-US" altLang="ja-JP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r>
                        <a:rPr kumimoji="1" lang="ja-JP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アレルギー疾患調査票</a:t>
                      </a:r>
                      <a:endParaRPr kumimoji="1" lang="en-US" altLang="ja-JP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（２</a:t>
                      </a:r>
                      <a:r>
                        <a:rPr kumimoji="1" lang="en-US" altLang="ja-JP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/4</a:t>
                      </a:r>
                      <a:r>
                        <a:rPr kumimoji="1" lang="ja-JP" alt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に提</a:t>
                      </a:r>
                      <a:r>
                        <a:rPr kumimoji="1" lang="ja-JP" alt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出できなかった方のみ）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上履き</a:t>
                      </a:r>
                      <a:endParaRPr kumimoji="1" lang="en-US" altLang="ja-JP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筆記用具</a:t>
                      </a:r>
                      <a:endParaRPr kumimoji="1" lang="en-US" altLang="ja-JP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101974"/>
                  </a:ext>
                </a:extLst>
              </a:tr>
              <a:tr h="14281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/>
                        <a:t>入学式</a:t>
                      </a:r>
                      <a:endParaRPr kumimoji="1" lang="en-US" altLang="ja-JP" sz="3600" dirty="0" smtClean="0"/>
                    </a:p>
                    <a:p>
                      <a:pPr algn="ctr"/>
                      <a:r>
                        <a:rPr kumimoji="1" lang="ja-JP" altLang="en-US" sz="3600" dirty="0" smtClean="0"/>
                        <a:t>４月８日（金）</a:t>
                      </a:r>
                      <a:endParaRPr kumimoji="1" lang="ja-JP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①家庭調査表</a:t>
                      </a:r>
                      <a:endParaRPr kumimoji="1" lang="en-US" altLang="ja-JP" sz="3200" dirty="0" smtClean="0"/>
                    </a:p>
                    <a:p>
                      <a:r>
                        <a:rPr kumimoji="1" lang="ja-JP" altLang="en-US" sz="3200" dirty="0" smtClean="0"/>
                        <a:t>②災害等緊急時生徒個票</a:t>
                      </a:r>
                      <a:endParaRPr kumimoji="1" lang="ja-JP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上履き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筆記用具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91691"/>
                  </a:ext>
                </a:extLst>
              </a:tr>
              <a:tr h="108225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FF0000"/>
                          </a:solidFill>
                        </a:rPr>
                        <a:t>追加・変更　等の場合は、メールにてお知らせいたします。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829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89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89861" y="-170409"/>
            <a:ext cx="9001462" cy="1368589"/>
          </a:xfrm>
        </p:spPr>
        <p:txBody>
          <a:bodyPr/>
          <a:lstStyle/>
          <a:p>
            <a:pPr algn="l"/>
            <a:r>
              <a:rPr kumimoji="1" lang="ja-JP" altLang="en-US" dirty="0" smtClean="0"/>
              <a:t>各種お問い合わせ　等</a:t>
            </a:r>
            <a:endParaRPr kumimoji="1" lang="ja-JP" altLang="en-US" dirty="0"/>
          </a:p>
        </p:txBody>
      </p:sp>
      <p:sp>
        <p:nvSpPr>
          <p:cNvPr id="3" name="ホームベース 2"/>
          <p:cNvSpPr/>
          <p:nvPr/>
        </p:nvSpPr>
        <p:spPr>
          <a:xfrm>
            <a:off x="351692" y="1354015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ＡＣＣＥＳＳ　①電話番号・ＦＡＸ番号・住所　等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1692" y="2521131"/>
            <a:ext cx="11457131" cy="41670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4800" b="1" dirty="0" smtClean="0">
                <a:solidFill>
                  <a:srgbClr val="002060"/>
                </a:solidFill>
              </a:rPr>
              <a:t>住所等　〒３３３</a:t>
            </a:r>
            <a:r>
              <a:rPr lang="en-US" altLang="ja-JP" sz="4800" b="1" dirty="0" smtClean="0">
                <a:solidFill>
                  <a:srgbClr val="002060"/>
                </a:solidFill>
              </a:rPr>
              <a:t>-</a:t>
            </a:r>
            <a:r>
              <a:rPr kumimoji="1" lang="ja-JP" altLang="en-US" sz="4800" b="1" dirty="0" smtClean="0">
                <a:solidFill>
                  <a:srgbClr val="002060"/>
                </a:solidFill>
              </a:rPr>
              <a:t>０８３４</a:t>
            </a:r>
            <a:endParaRPr kumimoji="1" lang="en-US" altLang="ja-JP" sz="4800" b="1" dirty="0" smtClean="0">
              <a:solidFill>
                <a:srgbClr val="002060"/>
              </a:solidFill>
            </a:endParaRPr>
          </a:p>
          <a:p>
            <a:r>
              <a:rPr lang="ja-JP" altLang="en-US" sz="4800" b="1" dirty="0">
                <a:solidFill>
                  <a:srgbClr val="002060"/>
                </a:solidFill>
              </a:rPr>
              <a:t>　</a:t>
            </a:r>
            <a:r>
              <a:rPr lang="ja-JP" altLang="en-US" sz="4800" b="1" dirty="0" smtClean="0">
                <a:solidFill>
                  <a:srgbClr val="002060"/>
                </a:solidFill>
              </a:rPr>
              <a:t>　　　　　川口市安行領根岸　３７４－１</a:t>
            </a:r>
            <a:endParaRPr lang="en-US" altLang="ja-JP" sz="4800" b="1" dirty="0" smtClean="0">
              <a:solidFill>
                <a:srgbClr val="002060"/>
              </a:solidFill>
            </a:endParaRPr>
          </a:p>
          <a:p>
            <a:r>
              <a:rPr lang="ja-JP" altLang="en-US" sz="4800" b="1" dirty="0" smtClean="0">
                <a:solidFill>
                  <a:srgbClr val="002060"/>
                </a:solidFill>
              </a:rPr>
              <a:t>電　話　０４８－２６８－４５０６</a:t>
            </a:r>
            <a:endParaRPr lang="en-US" altLang="ja-JP" sz="4800" b="1" dirty="0" smtClean="0">
              <a:solidFill>
                <a:srgbClr val="002060"/>
              </a:solidFill>
            </a:endParaRPr>
          </a:p>
          <a:p>
            <a:r>
              <a:rPr kumimoji="1" lang="ja-JP" altLang="en-US" sz="4800" b="1" dirty="0" smtClean="0">
                <a:solidFill>
                  <a:srgbClr val="002060"/>
                </a:solidFill>
              </a:rPr>
              <a:t>Ｆ Ａ Ｘ</a:t>
            </a:r>
            <a:r>
              <a:rPr kumimoji="1" lang="ja-JP" altLang="en-US" sz="6000" b="1" dirty="0" smtClean="0">
                <a:solidFill>
                  <a:srgbClr val="002060"/>
                </a:solidFill>
              </a:rPr>
              <a:t>　</a:t>
            </a:r>
            <a:r>
              <a:rPr kumimoji="1" lang="ja-JP" altLang="en-US" sz="4800" b="1" dirty="0" smtClean="0">
                <a:solidFill>
                  <a:srgbClr val="002060"/>
                </a:solidFill>
              </a:rPr>
              <a:t>０４８－２６８－４７６１</a:t>
            </a:r>
            <a:endParaRPr kumimoji="1" lang="en-US" altLang="ja-JP" sz="4800" b="1" dirty="0" smtClean="0">
              <a:solidFill>
                <a:srgbClr val="002060"/>
              </a:solidFill>
            </a:endParaRPr>
          </a:p>
          <a:p>
            <a:r>
              <a:rPr lang="ja-JP" altLang="en-US" sz="4800" b="1" dirty="0" smtClean="0">
                <a:solidFill>
                  <a:srgbClr val="002060"/>
                </a:solidFill>
              </a:rPr>
              <a:t>　＊電話は　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平日のみ朝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7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時半～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夜</a:t>
            </a:r>
            <a:r>
              <a:rPr lang="en-US" altLang="ja-JP" sz="4800" b="1" dirty="0">
                <a:solidFill>
                  <a:srgbClr val="FF0000"/>
                </a:solidFill>
              </a:rPr>
              <a:t>18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時</a:t>
            </a:r>
            <a:endParaRPr kumimoji="1" lang="en-US" altLang="ja-JP" sz="4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7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89861" y="-170409"/>
            <a:ext cx="9001462" cy="1368589"/>
          </a:xfrm>
        </p:spPr>
        <p:txBody>
          <a:bodyPr/>
          <a:lstStyle/>
          <a:p>
            <a:pPr algn="l"/>
            <a:r>
              <a:rPr kumimoji="1" lang="ja-JP" altLang="en-US" dirty="0" smtClean="0"/>
              <a:t>各種お問い合わせ　等</a:t>
            </a:r>
            <a:endParaRPr kumimoji="1" lang="ja-JP" altLang="en-US" dirty="0"/>
          </a:p>
        </p:txBody>
      </p:sp>
      <p:sp>
        <p:nvSpPr>
          <p:cNvPr id="3" name="ホームベース 2"/>
          <p:cNvSpPr/>
          <p:nvPr/>
        </p:nvSpPr>
        <p:spPr>
          <a:xfrm>
            <a:off x="351692" y="1354015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ＡＣＣＥＳＳ　②ＨＰ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1692" y="2521131"/>
            <a:ext cx="11457131" cy="41670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川口市立岸川中学校</a:t>
            </a:r>
            <a:endParaRPr lang="en-US" altLang="ja-JP" sz="4800" b="1" dirty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8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kisikawa.official.jp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＊学校だより　毎月</a:t>
            </a:r>
            <a:r>
              <a:rPr lang="en-US" altLang="ja-JP" sz="48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15</a:t>
            </a:r>
            <a:r>
              <a:rPr lang="ja-JP" altLang="en-US" sz="48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日発行</a:t>
            </a:r>
            <a:r>
              <a:rPr lang="ja-JP" altLang="en-US" sz="40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（次月予定表等）</a:t>
            </a:r>
            <a:endParaRPr lang="en-US" altLang="ja-JP" sz="48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48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その他便り　各学年・保健・進路　等</a:t>
            </a:r>
            <a:endParaRPr lang="en-US" altLang="ja-JP" sz="48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＊学級便り等は紙で発行</a:t>
            </a:r>
            <a:endParaRPr lang="en-US" altLang="ja-JP" sz="48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97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"/>
          <p:cNvSpPr txBox="1"/>
          <p:nvPr/>
        </p:nvSpPr>
        <p:spPr>
          <a:xfrm>
            <a:off x="3585469" y="1725918"/>
            <a:ext cx="7005701" cy="394931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chilly" dir="t"/>
            </a:scene3d>
            <a:sp3d extrusionH="57150" contourW="12700">
              <a:bevelT w="63500" h="12700" prst="artDeco"/>
              <a:bevelB w="38100" h="38100" prst="angle"/>
              <a:extrusionClr>
                <a:schemeClr val="tx1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0" b="1" i="0" u="none" strike="noStrike" kern="1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>
                  <a:glow>
                    <a:srgbClr val="000000">
                      <a:alpha val="93000"/>
                    </a:srgbClr>
                  </a:glow>
                </a:effectLst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Ｋ</a:t>
            </a:r>
            <a:r>
              <a:rPr kumimoji="1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>
                  <a:glow>
                    <a:srgbClr val="000000">
                      <a:alpha val="93000"/>
                    </a:srgbClr>
                  </a:glow>
                </a:effectLst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project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7235"/>
            <a:ext cx="12192000" cy="5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3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2"/>
          <p:cNvSpPr txBox="1"/>
          <p:nvPr/>
        </p:nvSpPr>
        <p:spPr>
          <a:xfrm>
            <a:off x="2402047" y="3113458"/>
            <a:ext cx="7239000" cy="9131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brightRoom" dir="t"/>
          </a:scene3d>
          <a:sp3d prstMaterial="metal">
            <a:bevelT prst="angle"/>
            <a:bevelB w="114300" prst="artDeco"/>
          </a:sp3d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  <a:sp3d extrusionH="57150" contourW="12700" prstMaterial="dkEdge">
              <a:bevelT w="63500" h="12700" prst="artDeco"/>
              <a:bevelB w="38100" h="38100" prst="angle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500" b="0" i="0" u="none" strike="noStrike" kern="1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entury" panose="02040604050505020304" pitchFamily="18" charset="0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川口</a:t>
            </a:r>
            <a:r>
              <a:rPr kumimoji="1" lang="ja-JP" altLang="en-US" sz="5500" b="0" i="0" u="none" strike="noStrike" kern="100" cap="none" spc="0" normalizeH="0" baseline="0" noProof="0" dirty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entury" panose="02040604050505020304" pitchFamily="18" charset="0"/>
                <a:ea typeface="HGS創英ﾌﾟﾚｾﾞﾝｽEB" panose="02020800000000000000" pitchFamily="18" charset="-128"/>
                <a:cs typeface="Times New Roman" panose="02020603050405020304" pitchFamily="18" charset="0"/>
              </a:rPr>
              <a:t>市立岸川中学校</a:t>
            </a:r>
            <a:endParaRPr kumimoji="1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89861" y="-170409"/>
            <a:ext cx="9001462" cy="1368589"/>
          </a:xfrm>
        </p:spPr>
        <p:txBody>
          <a:bodyPr/>
          <a:lstStyle/>
          <a:p>
            <a:r>
              <a:rPr kumimoji="1" lang="ja-JP" altLang="en-US" dirty="0" smtClean="0"/>
              <a:t>ＷＥＬＣＯＭＥ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48" y="1088596"/>
            <a:ext cx="4088675" cy="2299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48" y="4002430"/>
            <a:ext cx="4088672" cy="22998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36" y="4002430"/>
            <a:ext cx="4083908" cy="22965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36" y="1088596"/>
            <a:ext cx="4088674" cy="22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ホームベース 4"/>
          <p:cNvSpPr/>
          <p:nvPr/>
        </p:nvSpPr>
        <p:spPr>
          <a:xfrm>
            <a:off x="194937" y="285581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あいさつ（校長：学校概要　等）　　　　　　　　　　</a:t>
            </a:r>
            <a:r>
              <a:rPr lang="ja-JP" altLang="en-US" sz="4000" b="1" dirty="0" err="1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ｐ</a:t>
            </a:r>
            <a:r>
              <a:rPr lang="en-US" altLang="ja-JP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1~</a:t>
            </a:r>
            <a:r>
              <a:rPr lang="en-US" altLang="ja-JP" sz="4000" b="1" dirty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4</a:t>
            </a:r>
            <a:r>
              <a:rPr lang="ja-JP" altLang="en-US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5566" y="1606731"/>
            <a:ext cx="11339565" cy="49377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3600" b="1" dirty="0" smtClean="0">
                <a:solidFill>
                  <a:srgbClr val="002060"/>
                </a:solidFill>
              </a:rPr>
              <a:t>●新入生の保護者の皆さまへ、お会いできることを楽しみにしておりましたが、新型コロナウィルスの感染拡大防止の観点から、安全を第一とし、やむなく資料配布とＨＰへの</a:t>
            </a:r>
            <a:r>
              <a:rPr lang="ja-JP" altLang="en-US" sz="3600" b="1" dirty="0" smtClean="0">
                <a:solidFill>
                  <a:srgbClr val="002060"/>
                </a:solidFill>
              </a:rPr>
              <a:t>案内資料の掲載とさせていただきますことをご了承ください。早くお会いできることを楽しみにしております。</a:t>
            </a:r>
            <a:endParaRPr lang="en-US" altLang="ja-JP" sz="3600" b="1" dirty="0" smtClean="0">
              <a:solidFill>
                <a:srgbClr val="002060"/>
              </a:solidFill>
            </a:endParaRPr>
          </a:p>
          <a:p>
            <a:r>
              <a:rPr kumimoji="1" lang="ja-JP" altLang="en-US" sz="3600" b="1" dirty="0" smtClean="0">
                <a:solidFill>
                  <a:srgbClr val="002060"/>
                </a:solidFill>
              </a:rPr>
              <a:t>●ただいまご覧いただいているこのパワーポイントは、お配りいたしました冊子の中で、特に重要なところをご案内し、冊子を読みやすくするためのものです。画面右上の冊子のページに合わせ、冊子と一緒にご覧ください。</a:t>
            </a:r>
            <a:endParaRPr kumimoji="1" lang="en-US" altLang="ja-JP" sz="3600" b="1" dirty="0" smtClean="0">
              <a:solidFill>
                <a:srgbClr val="002060"/>
              </a:solidFill>
            </a:endParaRPr>
          </a:p>
          <a:p>
            <a:r>
              <a:rPr lang="ja-JP" altLang="en-US" sz="3600" b="1" dirty="0">
                <a:solidFill>
                  <a:srgbClr val="002060"/>
                </a:solidFill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</a:rPr>
              <a:t>　</a:t>
            </a:r>
            <a:r>
              <a:rPr kumimoji="1" lang="ja-JP" altLang="en-US" sz="3600" b="1" dirty="0" smtClean="0">
                <a:solidFill>
                  <a:srgbClr val="002060"/>
                </a:solidFill>
              </a:rPr>
              <a:t>　</a:t>
            </a:r>
            <a:endParaRPr kumimoji="1" lang="en-US" altLang="ja-JP" sz="3600" b="1" dirty="0">
              <a:solidFill>
                <a:srgbClr val="002060"/>
              </a:solidFill>
            </a:endParaRPr>
          </a:p>
          <a:p>
            <a:endParaRPr kumimoji="1" lang="ja-JP" alt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ホームベース 4"/>
          <p:cNvSpPr/>
          <p:nvPr/>
        </p:nvSpPr>
        <p:spPr>
          <a:xfrm>
            <a:off x="194937" y="285581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あいさつ（校長：学校概要　等）　　　　　　　　　　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5566" y="1606731"/>
            <a:ext cx="11339565" cy="49377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●おかげさまで　岸川中学校は　今年創立４９年目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２０２３年（来年は）創立５０周年記念の年となります。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●授業改善を進め、</a:t>
            </a: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学力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の向上を目指します。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・知識構成型ジグソー法の積極的な導入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・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GIGA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PC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を使った個別最適な学びの実現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・補習　等の実施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●ホームページを是非ご覧ください。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皆様への情報提供は、メール（登録の仕方後述）とＨＰが　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主な手段となります。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7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308986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教育課程等</a:t>
            </a:r>
            <a:r>
              <a:rPr kumimoji="1" lang="ja-JP" altLang="en-US" sz="36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（日課表・年間行事等）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2</a:t>
            </a:r>
            <a:r>
              <a:rPr lang="en-US" altLang="ja-JP" sz="4000" b="1" noProof="0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~4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5566" y="1371600"/>
            <a:ext cx="11339565" cy="53296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●登校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8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：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20</a:t>
            </a:r>
            <a:r>
              <a:rPr lang="ja-JP" altLang="en-US" sz="3600" b="1" dirty="0" err="1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までに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着席　出席確認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8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：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●週　２９時間（１授業時間＝５０分）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●月５限　火～金６限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●帰りの会終了時刻　月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15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：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00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火～金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16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：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●年間行事予定表　４月上旬　ＨＰに掲載予定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●主な年間行事　ｐ３　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＊体育祭は熱中症回避のため、１０月に実施予定です。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●特別支援学級設置校です。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＊通常学級との交流も行います。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60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308986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b="1" dirty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中学校</a:t>
            </a:r>
            <a:r>
              <a:rPr lang="ja-JP" altLang="en-US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の生活</a:t>
            </a:r>
            <a:r>
              <a:rPr kumimoji="1" lang="ja-JP" altLang="en-US" sz="36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　　　　　　　　　　　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lang="en-US" altLang="ja-JP" sz="4000" b="1" dirty="0" smtClean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5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~</a:t>
            </a:r>
            <a:r>
              <a:rPr lang="en-US" altLang="ja-JP" sz="4000" b="1" dirty="0">
                <a:ln/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7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5566" y="1188217"/>
            <a:ext cx="11339565" cy="551302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●入学前の準備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〇学習：小学校の復習・家庭学習の習慣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(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２時間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＊</a:t>
            </a:r>
            <a:r>
              <a:rPr lang="en-US" altLang="ja-JP" sz="3600" b="1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【</a:t>
            </a:r>
            <a:r>
              <a:rPr lang="ja-JP" altLang="en-US" sz="3600" b="1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順調な学校生活を送るために</a:t>
            </a:r>
            <a:r>
              <a:rPr lang="ja-JP" altLang="en-US" sz="3600" b="1" u="sng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とても重要</a:t>
            </a:r>
            <a:r>
              <a:rPr lang="ja-JP" altLang="en-US" sz="3600" b="1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です！</a:t>
            </a:r>
            <a:r>
              <a:rPr lang="en-US" altLang="ja-JP" sz="3600" b="1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】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〇生活：学習指導は教科担任制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　　その他　教育相談（心配事、困りごと）・生活指導・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　　進路指導等は全員の先生が指導に当たります。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　　　・時間を守る、規則正しい生活の</a:t>
            </a:r>
            <a:r>
              <a:rPr lang="ja-JP" altLang="en-US" sz="3600" b="1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習慣</a:t>
            </a:r>
            <a:endParaRPr lang="en-US" altLang="ja-JP" sz="3600" b="1" dirty="0" smtClean="0">
              <a:solidFill>
                <a:srgbClr val="FF000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〇給食：センター方式の給食（はし用意）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〇保護者緊急メール</a:t>
            </a: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･･･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･すぐに登録！</a:t>
            </a:r>
            <a:r>
              <a:rPr lang="ja-JP" altLang="en-US" sz="32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（</a:t>
            </a:r>
            <a:r>
              <a:rPr lang="ja-JP" altLang="en-US" sz="3200" b="1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登録方法後述</a:t>
            </a:r>
            <a:r>
              <a:rPr lang="ja-JP" altLang="en-US" sz="32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）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</a:rPr>
              <a:t>　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37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308986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中学校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の生活</a:t>
            </a:r>
            <a:r>
              <a:rPr kumimoji="1" lang="ja-JP" altLang="en-US" sz="36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　　　　　　　　　　　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5~7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5566" y="1371600"/>
            <a:ext cx="11339565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服装　等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・毎年のように校則等の見直しを実施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⇒制服････女子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の</a:t>
            </a: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スラックス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も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ＯＫ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・持ち物には名前を書いてください。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⇒物によって、名前を書く場所があります。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ご注意ください。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noProof="0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●部活動一覧　</a:t>
            </a:r>
            <a:r>
              <a:rPr lang="ja-JP" altLang="en-US" sz="3600" b="1" noProof="0" dirty="0" err="1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ｐ</a:t>
            </a:r>
            <a:r>
              <a:rPr lang="en-US" altLang="ja-JP" sz="3600" b="1" dirty="0" smtClean="0">
                <a:solidFill>
                  <a:srgbClr val="002060"/>
                </a:solidFill>
                <a:latin typeface="+mj-ea"/>
                <a:ea typeface="+mj-ea"/>
              </a:rPr>
              <a:t>6</a:t>
            </a:r>
            <a:r>
              <a:rPr lang="en-US" altLang="ja-JP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,</a:t>
            </a:r>
            <a:r>
              <a:rPr lang="ja-JP" altLang="en-US" sz="3600" b="1" noProof="0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７</a:t>
            </a:r>
            <a:endParaRPr lang="en-US" altLang="ja-JP" sz="3600" b="1" noProof="0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ja-JP" altLang="en-US" sz="36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部活動選択で学区外からの入学者は、入学の際に指</a:t>
            </a:r>
            <a:endParaRPr kumimoji="1" lang="en-US" altLang="ja-JP" sz="3600" b="1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3600" b="1" i="0" u="none" strike="noStrike" kern="1200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定した</a:t>
            </a:r>
            <a:r>
              <a:rPr lang="ja-JP" altLang="en-US" sz="3600" b="1" noProof="0" dirty="0" smtClean="0">
                <a:solidFill>
                  <a:srgbClr val="FF0000"/>
                </a:solidFill>
                <a:latin typeface="Rockwell"/>
                <a:ea typeface="ＭＳ Ｐゴシック" panose="020B0600070205080204" pitchFamily="50" charset="-128"/>
              </a:rPr>
              <a:t>部活動を入学後に変更することはできません。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30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ホームベース 2"/>
          <p:cNvSpPr/>
          <p:nvPr/>
        </p:nvSpPr>
        <p:spPr>
          <a:xfrm>
            <a:off x="351692" y="308986"/>
            <a:ext cx="11840308" cy="879231"/>
          </a:xfrm>
          <a:prstGeom prst="homePlate">
            <a:avLst/>
          </a:prstGeom>
          <a:gradFill>
            <a:gsLst>
              <a:gs pos="50000">
                <a:schemeClr val="tx1">
                  <a:lumMod val="85000"/>
                </a:schemeClr>
              </a:gs>
              <a:gs pos="0">
                <a:schemeClr val="dk1">
                  <a:tint val="48000"/>
                  <a:satMod val="105000"/>
                  <a:lumMod val="110000"/>
                </a:schemeClr>
              </a:gs>
              <a:gs pos="100000">
                <a:schemeClr val="dk1">
                  <a:tint val="78000"/>
                  <a:satMod val="109000"/>
                  <a:lumMod val="100000"/>
                </a:schemeClr>
              </a:gs>
            </a:gsLst>
          </a:gradFill>
          <a:effectLst>
            <a:outerShdw blurRad="127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中学校</a:t>
            </a:r>
            <a:r>
              <a:rPr kumimoji="1" lang="ja-JP" altLang="en-US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の生活</a:t>
            </a:r>
            <a:r>
              <a:rPr kumimoji="1" lang="ja-JP" altLang="en-US" sz="36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　　　　　　　　　　　　　　　　　　　　　　</a:t>
            </a:r>
            <a:r>
              <a:rPr kumimoji="1" lang="ja-JP" altLang="en-US" sz="40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ｐ</a:t>
            </a:r>
            <a:r>
              <a:rPr kumimoji="1" lang="en-US" altLang="ja-JP" sz="4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5~7</a:t>
            </a:r>
            <a:endParaRPr kumimoji="1" lang="ja-JP" altLang="en-US" sz="1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5566" y="1371600"/>
            <a:ext cx="11339565" cy="5486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●部活動　活動方針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・活動時間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・活動可能な日数</a:t>
            </a:r>
            <a:r>
              <a:rPr lang="ja-JP" altLang="en-US" sz="3600" b="1" noProof="0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（休養日：週当たり）</a:t>
            </a:r>
            <a:endParaRPr lang="en-US" altLang="ja-JP" sz="3600" b="1" noProof="0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・長期休業日の活動できない期間</a:t>
            </a:r>
            <a:endParaRPr kumimoji="1" lang="en-US" altLang="ja-JP" sz="36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＊上位大会進出の際は、例外の扱いとなります。</a:t>
            </a:r>
            <a:endParaRPr kumimoji="1" lang="en-US" altLang="ja-JP" sz="36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noProof="0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●スマホの使用について</a:t>
            </a:r>
            <a:endParaRPr lang="en-US" altLang="ja-JP" sz="3600" b="1" noProof="0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・スマホに端を発する事件・事故県内で急増中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＊ゲームも同様（通信機能で加害者・被害者にも････）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・学校は使い方の指導を行います。管理責任はご家庭と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600" b="1" dirty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2060"/>
                </a:solidFill>
                <a:latin typeface="Rockwell"/>
                <a:ea typeface="ＭＳ Ｐゴシック" panose="020B0600070205080204" pitchFamily="50" charset="-128"/>
              </a:rPr>
              <a:t>　なります。</a:t>
            </a:r>
            <a:endParaRPr lang="en-US" altLang="ja-JP" sz="3600" b="1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3600" b="1" noProof="0" dirty="0" smtClean="0">
              <a:solidFill>
                <a:srgbClr val="002060"/>
              </a:solidFill>
              <a:latin typeface="Rockwell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ckwell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en-US" altLang="ja-JP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ckwel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18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00">
        <p:fade/>
      </p:transition>
    </mc:Choice>
    <mc:Fallback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822</Words>
  <Application>Microsoft Office PowerPoint</Application>
  <PresentationFormat>ワイド画面</PresentationFormat>
  <Paragraphs>301</Paragraphs>
  <Slides>24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40" baseType="lpstr">
      <vt:lpstr>AR Pゴシック体S</vt:lpstr>
      <vt:lpstr>HGS創英ﾌﾟﾚｾﾞﾝｽEB</vt:lpstr>
      <vt:lpstr>HGS創英角ｺﾞｼｯｸUB</vt:lpstr>
      <vt:lpstr>HG丸ｺﾞｼｯｸM-PRO</vt:lpstr>
      <vt:lpstr>ＭＳ Ｐゴシック</vt:lpstr>
      <vt:lpstr>ＭＳ 明朝</vt:lpstr>
      <vt:lpstr>游ゴシック</vt:lpstr>
      <vt:lpstr>游ゴシック Light</vt:lpstr>
      <vt:lpstr>Arial</vt:lpstr>
      <vt:lpstr>Bookman Old Style</vt:lpstr>
      <vt:lpstr>Calibri</vt:lpstr>
      <vt:lpstr>Century</vt:lpstr>
      <vt:lpstr>Rockwell</vt:lpstr>
      <vt:lpstr>Times New Roman</vt:lpstr>
      <vt:lpstr>Office テーマ</vt:lpstr>
      <vt:lpstr>Damask</vt:lpstr>
      <vt:lpstr>PowerPoint プレゼンテーション</vt:lpstr>
      <vt:lpstr>PowerPoint プレゼンテーション</vt:lpstr>
      <vt:lpstr>ＷＥＬＣＯＭＥ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各種お問い合わせ　等</vt:lpstr>
      <vt:lpstr>各種お問い合わせ　等</vt:lpstr>
      <vt:lpstr>PowerPoint プレゼンテーション</vt:lpstr>
      <vt:lpstr>PowerPoint プレゼンテーション</vt:lpstr>
    </vt:vector>
  </TitlesOfParts>
  <Company>川口市教育委員会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川口市教育委員会</dc:creator>
  <cp:lastModifiedBy>川口市教育委員会</cp:lastModifiedBy>
  <cp:revision>68</cp:revision>
  <cp:lastPrinted>2022-01-31T01:07:45Z</cp:lastPrinted>
  <dcterms:created xsi:type="dcterms:W3CDTF">2022-01-23T00:41:03Z</dcterms:created>
  <dcterms:modified xsi:type="dcterms:W3CDTF">2022-02-03T10:25:41Z</dcterms:modified>
</cp:coreProperties>
</file>